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 userDrawn="1"/>
        </p:nvGrpSpPr>
        <p:grpSpPr bwMode="auto">
          <a:xfrm>
            <a:off x="-381000" y="0"/>
            <a:ext cx="9525000" cy="6858000"/>
            <a:chOff x="-381000" y="0"/>
            <a:chExt cx="9525000" cy="6858000"/>
          </a:xfrm>
        </p:grpSpPr>
        <p:pic>
          <p:nvPicPr>
            <p:cNvPr id="5" name="Picture 2" descr="http://www.bartelme.at/material/organicdesktops/result.jpg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 rot="5400000">
              <a:off x="2324100" y="38100"/>
              <a:ext cx="6858000" cy="678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" descr="http://www.bartelme.at/material/organicdesktops/result.jpg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 rot="5400000">
              <a:off x="342900" y="571500"/>
              <a:ext cx="6858000" cy="571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" descr="http://www.bartelme.at/material/organicdesktops/result.jpg"/>
            <p:cNvPicPr>
              <a:picLocks noChangeAspect="1" noChangeArrowheads="1"/>
            </p:cNvPicPr>
            <p:nvPr userDrawn="1"/>
          </p:nvPicPr>
          <p:blipFill>
            <a:blip r:embed="rId4"/>
            <a:srcRect/>
            <a:stretch>
              <a:fillRect/>
            </a:stretch>
          </p:blipFill>
          <p:spPr bwMode="auto">
            <a:xfrm rot="5400000">
              <a:off x="-2933700" y="2552700"/>
              <a:ext cx="6858000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1800" y="3276600"/>
            <a:ext cx="5791200" cy="990600"/>
          </a:xfrm>
        </p:spPr>
        <p:txBody>
          <a:bodyPr/>
          <a:lstStyle>
            <a:lvl1pPr algn="r">
              <a:defRPr sz="4800"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4267200"/>
            <a:ext cx="5791200" cy="1295400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E2B87-455F-43F3-B714-D88F235EA367}" type="datetimeFigureOut">
              <a:rPr lang="en-US"/>
              <a:pPr>
                <a:defRPr/>
              </a:pPr>
              <a:t>10/3/2012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29761-0DD1-4A6E-8347-2B0B13A049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D3A81-0066-4EBE-AF0E-2C28E5BA6B3A}" type="datetimeFigureOut">
              <a:rPr lang="en-US"/>
              <a:pPr>
                <a:defRPr/>
              </a:pPr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67839-965A-4311-AB57-A7AFF52CA2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42C00-1F43-4250-B986-97C24E965316}" type="datetimeFigureOut">
              <a:rPr lang="en-US"/>
              <a:pPr>
                <a:defRPr/>
              </a:pPr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D01AD-AC62-45F0-8F05-EC17BAF03C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33006-CF2A-49B6-A8B0-BEA5A11FDAD0}" type="datetimeFigureOut">
              <a:rPr lang="en-US"/>
              <a:pPr>
                <a:defRPr/>
              </a:pPr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FB635-8C6E-4309-9961-DF9990BEA9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96252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3429000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2BB2B-3C5A-4F45-AC1B-298E37093FAA}" type="datetimeFigureOut">
              <a:rPr lang="en-US"/>
              <a:pPr>
                <a:defRPr/>
              </a:pPr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62C01-C198-4FC9-A3CC-195C7C7257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36524-25FC-4CEB-AF6E-718693B20413}" type="datetimeFigureOut">
              <a:rPr lang="en-US"/>
              <a:pPr>
                <a:defRPr/>
              </a:pPr>
              <a:t>10/3/2012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4965A-867B-4C3A-B251-328E562BB3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F77AA-D863-4BBF-8535-5BA41BC79484}" type="datetimeFigureOut">
              <a:rPr lang="en-US"/>
              <a:pPr>
                <a:defRPr/>
              </a:pPr>
              <a:t>10/3/2012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8DAF6-B0EB-4FE6-90B7-2FDB17AC97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3F64A-259D-4F7D-B574-2FBE50216FB6}" type="datetimeFigureOut">
              <a:rPr lang="en-US"/>
              <a:pPr>
                <a:defRPr/>
              </a:pPr>
              <a:t>10/3/2012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653BB-D254-44B6-B062-6D39F68C9E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7ED1C-8EAC-41C6-9CE1-FA32A0D251B8}" type="datetimeFigureOut">
              <a:rPr lang="en-US"/>
              <a:pPr>
                <a:defRPr/>
              </a:pPr>
              <a:t>10/3/2012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D3C2E-30EB-4362-B5A8-BD95F8F831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6583A-22FC-4F15-91E1-75CC669BFD39}" type="datetimeFigureOut">
              <a:rPr lang="en-US"/>
              <a:pPr>
                <a:defRPr/>
              </a:pPr>
              <a:t>10/3/2012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08FA-7F0B-4354-8FC9-5E5E6F4EDA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EE539-E966-4B1A-B25E-BB705F84716E}" type="datetimeFigureOut">
              <a:rPr lang="en-US"/>
              <a:pPr>
                <a:defRPr/>
              </a:pPr>
              <a:t>10/3/2012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E869-957D-4EEA-9D60-80CCA384D2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032" name="Picture 2" descr="http://www.bartelme.at/material/organicdesktops/result.jpg"/>
            <p:cNvPicPr>
              <a:picLocks noChangeAspect="1" noChangeArrowheads="1"/>
            </p:cNvPicPr>
            <p:nvPr userDrawn="1"/>
          </p:nvPicPr>
          <p:blipFill>
            <a:blip r:embed="rId13"/>
            <a:srcRect/>
            <a:stretch>
              <a:fillRect/>
            </a:stretch>
          </p:blipFill>
          <p:spPr bwMode="auto">
            <a:xfrm rot="5400000">
              <a:off x="4191000" y="1905000"/>
              <a:ext cx="6858000" cy="304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3" name="Picture 2" descr="http://www.bartelme.at/material/organicdesktops/result.jpg"/>
            <p:cNvPicPr>
              <a:picLocks noChangeAspect="1" noChangeArrowheads="1"/>
            </p:cNvPicPr>
            <p:nvPr userDrawn="1"/>
          </p:nvPicPr>
          <p:blipFill>
            <a:blip r:embed="rId14"/>
            <a:srcRect/>
            <a:stretch>
              <a:fillRect/>
            </a:stretch>
          </p:blipFill>
          <p:spPr bwMode="auto">
            <a:xfrm rot="5400000">
              <a:off x="-190500" y="190500"/>
              <a:ext cx="6858000" cy="647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E02C0D-96DB-479A-834A-67D62451FDB7}" type="datetimeFigureOut">
              <a:rPr lang="en-US"/>
              <a:pPr>
                <a:defRPr/>
              </a:pPr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3211F5E-07B2-4A80-8C7D-43FD462B82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Judaism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Early Belief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Origins of Judaism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839200" cy="4525963"/>
          </a:xfrm>
        </p:spPr>
        <p:txBody>
          <a:bodyPr/>
          <a:lstStyle/>
          <a:p>
            <a:r>
              <a:rPr lang="en-US" smtClean="0"/>
              <a:t>Abraham is the father of Judaism (from Ur)</a:t>
            </a:r>
          </a:p>
          <a:p>
            <a:pPr lvl="1"/>
            <a:r>
              <a:rPr lang="en-US" smtClean="0"/>
              <a:t>God made a covenant (contract) with Abraham</a:t>
            </a:r>
          </a:p>
          <a:p>
            <a:pPr lvl="2"/>
            <a:r>
              <a:rPr lang="en-US" smtClean="0"/>
              <a:t>Abraham must obey God (Jehovah or Yahweh)</a:t>
            </a:r>
          </a:p>
          <a:p>
            <a:pPr lvl="2"/>
            <a:r>
              <a:rPr lang="en-US" smtClean="0"/>
              <a:t>God will bless Abrahams people with land, power, children</a:t>
            </a:r>
          </a:p>
          <a:p>
            <a:pPr lvl="1"/>
            <a:r>
              <a:rPr lang="en-US" smtClean="0"/>
              <a:t>Israel is the people of God (modern day Palestine)</a:t>
            </a:r>
          </a:p>
          <a:p>
            <a:r>
              <a:rPr lang="en-US" smtClean="0"/>
              <a:t>Hebrews travel to Egypt to escape droughts</a:t>
            </a:r>
          </a:p>
          <a:p>
            <a:pPr lvl="1"/>
            <a:r>
              <a:rPr lang="en-US" smtClean="0"/>
              <a:t>Become slaves to pharaoh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Moses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4525963"/>
          </a:xfrm>
        </p:spPr>
        <p:txBody>
          <a:bodyPr/>
          <a:lstStyle/>
          <a:p>
            <a:r>
              <a:rPr lang="en-US" smtClean="0"/>
              <a:t>Was abandoned and raised by pharaoh’s daughter</a:t>
            </a:r>
          </a:p>
          <a:p>
            <a:r>
              <a:rPr lang="en-US" smtClean="0"/>
              <a:t>Is told by God to lead his people to the Promised Land “Let my people go!”</a:t>
            </a:r>
          </a:p>
          <a:p>
            <a:r>
              <a:rPr lang="en-US" smtClean="0"/>
              <a:t>10 plagues against Egypt to convince pharaoh to let the Jews go and worships their powerful God</a:t>
            </a:r>
          </a:p>
          <a:p>
            <a:pPr lvl="1"/>
            <a:r>
              <a:rPr lang="en-US" smtClean="0"/>
              <a:t>Tenth plague is remembered during </a:t>
            </a:r>
            <a:r>
              <a:rPr lang="en-US" b="1" u="sng" smtClean="0"/>
              <a:t>Passover</a:t>
            </a:r>
          </a:p>
        </p:txBody>
      </p:sp>
      <p:pic>
        <p:nvPicPr>
          <p:cNvPr id="1028" name="Picture 4" descr="http://rds.yahoo.com/_ylt=A0WTefZBAeBIH34ARq6jzbkF/SIG=1300dkv13/EXP=1222726337/**http%3A/www.johnpratt.com/items/docs/lds/meridian/2003/images/moses_f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2863850"/>
            <a:ext cx="2667000" cy="399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Moral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Moses receives 10 Commandments while wandering for 40 years</a:t>
            </a:r>
          </a:p>
          <a:p>
            <a:r>
              <a:rPr lang="en-US" smtClean="0"/>
              <a:t>Talmud is a collection of oral laws</a:t>
            </a:r>
          </a:p>
          <a:p>
            <a:r>
              <a:rPr lang="en-US" smtClean="0"/>
              <a:t>Hebrew law is similar to the “eye for an eye” practices of Hammurabi</a:t>
            </a:r>
          </a:p>
        </p:txBody>
      </p:sp>
      <p:pic>
        <p:nvPicPr>
          <p:cNvPr id="16386" name="Picture 2" descr="http://rds.yahoo.com/_ylt=A0WTefa4AOBIvaQA6VmjzbkF/SIG=13lnn83m8/EXP=1222726200/**http%3A/content.answers.com/main/content/wp/en/thumb/d/d1/260px-DeMilleTenCommandmentsDVDcov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2157413"/>
            <a:ext cx="3276600" cy="470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Map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Arial" charset="0"/>
              <a:buAutoNum type="arabicPeriod"/>
            </a:pPr>
            <a:r>
              <a:rPr lang="en-US" smtClean="0"/>
              <a:t>In what city did the Jews begin their flight?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smtClean="0"/>
              <a:t>How from was it from the start of the Exodus to the receiving of law at Mt. Sinai?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smtClean="0"/>
              <a:t>What cities for the Northern and Southern extremes of Israel’s territory?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smtClean="0"/>
              <a:t>The Jordan river runs ______________ from the Sea of Galilee to the Dead Sea.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King David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Unites the Kingdoms of Israel</a:t>
            </a:r>
          </a:p>
          <a:p>
            <a:r>
              <a:rPr lang="en-US" smtClean="0"/>
              <a:t>Makes them a great state</a:t>
            </a:r>
          </a:p>
          <a:p>
            <a:r>
              <a:rPr lang="en-US" smtClean="0"/>
              <a:t>Jesus claims bloodline to David</a:t>
            </a:r>
          </a:p>
          <a:p>
            <a:r>
              <a:rPr lang="en-US" smtClean="0"/>
              <a:t>Star of David</a:t>
            </a:r>
          </a:p>
        </p:txBody>
      </p:sp>
      <p:pic>
        <p:nvPicPr>
          <p:cNvPr id="4" name="Picture 2" descr="http://rds.yahoo.com/_ylt=A0WTefZFp.FI2gkBbmujzbkF/SIG=138p9aarp/EXP=1222834373/**http%3A/parenting.leehansen.com/downloads/clipart/hannukah/thumbnails/star-david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3413125"/>
            <a:ext cx="30480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Modern Times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smtClean="0"/>
              <a:t>Don’t eat pork (Kosher)</a:t>
            </a:r>
          </a:p>
          <a:p>
            <a:r>
              <a:rPr lang="en-US" smtClean="0"/>
              <a:t>Synagogues a re religious temples</a:t>
            </a:r>
          </a:p>
          <a:p>
            <a:pPr>
              <a:buFont typeface="Arial" charset="0"/>
              <a:buNone/>
            </a:pPr>
            <a:r>
              <a:rPr lang="en-US" smtClean="0"/>
              <a:t>	- Rabbi = teacher</a:t>
            </a:r>
          </a:p>
          <a:p>
            <a:pPr>
              <a:buFont typeface="Arial" charset="0"/>
              <a:buNone/>
            </a:pPr>
            <a:r>
              <a:rPr lang="en-US" smtClean="0"/>
              <a:t>* Holidays</a:t>
            </a:r>
          </a:p>
          <a:p>
            <a:pPr>
              <a:buFont typeface="Arial" charset="0"/>
              <a:buNone/>
            </a:pPr>
            <a:r>
              <a:rPr lang="en-US" smtClean="0"/>
              <a:t>		1. Yom Kippur – Day of Atonement</a:t>
            </a:r>
          </a:p>
          <a:p>
            <a:pPr>
              <a:buFont typeface="Arial" charset="0"/>
              <a:buNone/>
            </a:pPr>
            <a:r>
              <a:rPr lang="en-US" smtClean="0"/>
              <a:t>		2. Passover</a:t>
            </a:r>
          </a:p>
          <a:p>
            <a:pPr>
              <a:buFont typeface="Arial" charset="0"/>
              <a:buNone/>
            </a:pPr>
            <a:r>
              <a:rPr lang="en-US" smtClean="0"/>
              <a:t>		3. Sabbath (Shabbat) – most important day of the week (Saturday)</a:t>
            </a:r>
          </a:p>
        </p:txBody>
      </p:sp>
      <p:pic>
        <p:nvPicPr>
          <p:cNvPr id="19459" name="Picture 2" descr="http://rds.yahoo.com/_ylt=A0WTefZFp.FI2gkBbmujzbkF/SIG=138p9aarp/EXP=1222834373/**http%3A/parenting.leehansen.com/downloads/clipart/hannukah/thumbnails/star-david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4800" y="0"/>
            <a:ext cx="12192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volu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</Template>
  <TotalTime>494</TotalTime>
  <Words>228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Arial</vt:lpstr>
      <vt:lpstr>Revolution</vt:lpstr>
      <vt:lpstr>Revolution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Administrator</cp:lastModifiedBy>
  <cp:revision>32</cp:revision>
  <dcterms:created xsi:type="dcterms:W3CDTF">2008-09-28T21:49:23Z</dcterms:created>
  <dcterms:modified xsi:type="dcterms:W3CDTF">2012-10-03T11:56:05Z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TC300031601033</vt:lpwstr>
  </property>
</Properties>
</file>